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6" r:id="rId3"/>
    <p:sldId id="271" r:id="rId4"/>
    <p:sldId id="272" r:id="rId5"/>
    <p:sldId id="266" r:id="rId6"/>
    <p:sldId id="269" r:id="rId7"/>
    <p:sldId id="277" r:id="rId8"/>
    <p:sldId id="273" r:id="rId9"/>
    <p:sldId id="268" r:id="rId10"/>
    <p:sldId id="287" r:id="rId11"/>
    <p:sldId id="270" r:id="rId12"/>
    <p:sldId id="284" r:id="rId13"/>
    <p:sldId id="280" r:id="rId14"/>
    <p:sldId id="281" r:id="rId15"/>
    <p:sldId id="282" r:id="rId16"/>
    <p:sldId id="261" r:id="rId17"/>
    <p:sldId id="288" r:id="rId18"/>
    <p:sldId id="262" r:id="rId19"/>
    <p:sldId id="275" r:id="rId20"/>
    <p:sldId id="263" r:id="rId21"/>
    <p:sldId id="257" r:id="rId22"/>
    <p:sldId id="286" r:id="rId23"/>
    <p:sldId id="278" r:id="rId24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3000" autoAdjust="0"/>
  </p:normalViewPr>
  <p:slideViewPr>
    <p:cSldViewPr>
      <p:cViewPr varScale="1">
        <p:scale>
          <a:sx n="86" d="100"/>
          <a:sy n="86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A6950-4190-48A0-A252-69D4F8847D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13A198-675E-4CF8-BF46-F619350558F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86939-EE85-4BAB-9B49-7D775C76486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FB28C-A1EE-4BE6-A5C0-A7FB21AE547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C:\Users\ariga\prg\LHEPMic6\work\AEgIS_G1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B98F0-D5C0-4C81-BBC0-94165459AFDD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43EB51-FF26-4024-AB7E-80C05C69151F}" type="slidenum">
              <a:rPr lang="de-CH" altLang="ja-JP" smtClean="0">
                <a:ea typeface="ＭＳ Ｐゴシック" charset="-128"/>
              </a:rPr>
              <a:pPr/>
              <a:t>3</a:t>
            </a:fld>
            <a:endParaRPr lang="de-CH" altLang="ja-JP" smtClean="0">
              <a:ea typeface="ＭＳ Ｐゴシック" charset="-128"/>
            </a:endParaRPr>
          </a:p>
        </p:txBody>
      </p:sp>
      <p:sp>
        <p:nvSpPr>
          <p:cNvPr id="104451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4" name="スライド番号プレースホルダ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56E130ED-63A8-45FA-B1F2-0753B5144ED2}" type="slidenum">
              <a:rPr kumimoji="1" lang="ja-JP" altLang="en-US" sz="1200"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kumimoji="1" lang="ja-JP" altLang="en-US" sz="1200" dirty="0">
              <a:latin typeface="+mn-lt"/>
              <a:ea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8FD60-A11A-4EAC-BCDF-5924E910614D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FB28C-A1EE-4BE6-A5C0-A7FB21AE547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6121-1692-4827-ACFA-99FFCC2AF82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D8FD60-A11A-4EAC-BCDF-5924E910614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986939-EE85-4BAB-9B49-7D775C76486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V1293</a:t>
            </a:r>
          </a:p>
          <a:p>
            <a:r>
              <a:rPr lang="en-US" altLang="ja-JP" sz="2400" dirty="0" smtClean="0">
                <a:solidFill>
                  <a:schemeClr val="accent2">
                    <a:lumMod val="50000"/>
                  </a:schemeClr>
                </a:solidFill>
              </a:rPr>
              <a:t>3D reconstruction of large size of data</a:t>
            </a:r>
          </a:p>
          <a:p>
            <a:pPr lvl="1"/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20cm x 20cm x 80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m area will be digitized by 0.25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m x 0.25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m x 2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  <a:latin typeface="Symbol" pitchFamily="18" charset="2"/>
              </a:rPr>
              <a:t>m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m </a:t>
            </a:r>
            <a:r>
              <a:rPr lang="en-US" altLang="ja-JP" sz="2000" dirty="0" err="1" smtClean="0">
                <a:solidFill>
                  <a:schemeClr val="accent2">
                    <a:lumMod val="50000"/>
                  </a:schemeClr>
                </a:solidFill>
              </a:rPr>
              <a:t>voxel</a:t>
            </a:r>
            <a:endParaRPr lang="en-US" altLang="ja-JP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/>
            <a:r>
              <a:rPr lang="en-US" altLang="ja-JP" sz="2000" b="1" dirty="0" smtClean="0">
                <a:solidFill>
                  <a:srgbClr val="C00000"/>
                </a:solidFill>
              </a:rPr>
              <a:t>30 </a:t>
            </a:r>
            <a:r>
              <a:rPr lang="en-US" altLang="ja-JP" sz="2000" b="1" dirty="0" err="1" smtClean="0">
                <a:solidFill>
                  <a:srgbClr val="C00000"/>
                </a:solidFill>
              </a:rPr>
              <a:t>Tbyte</a:t>
            </a:r>
            <a:r>
              <a:rPr lang="en-US" altLang="ja-JP" sz="2000" b="1" dirty="0" smtClean="0">
                <a:solidFill>
                  <a:srgbClr val="C00000"/>
                </a:solidFill>
              </a:rPr>
              <a:t> </a:t>
            </a:r>
            <a:r>
              <a:rPr lang="en-US" altLang="ja-JP" sz="2000" dirty="0" smtClean="0">
                <a:solidFill>
                  <a:srgbClr val="C00000"/>
                </a:solidFill>
              </a:rPr>
              <a:t>/ 20cm x 20cm to be processed  within a day</a:t>
            </a:r>
            <a:r>
              <a:rPr lang="en-US" altLang="ja-JP" sz="2000" dirty="0" smtClean="0">
                <a:solidFill>
                  <a:schemeClr val="accent2">
                    <a:lumMod val="50000"/>
                  </a:schemeClr>
                </a:solidFill>
              </a:rPr>
              <a:t> or so </a:t>
            </a:r>
            <a:r>
              <a:rPr lang="en-US" altLang="ja-JP" sz="2000" dirty="0" smtClean="0"/>
              <a:t>… need real time process!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0303E-C931-4487-96BC-937BEFCE66E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en-US" altLang="ja-JP" smtClean="0"/>
              <a:t>Click to edit Master subtitle style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mtClean="0"/>
              <a:t>Click to edit Master title style</a:t>
            </a:r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BA4CA-12F4-4532-A9A8-8BB838FBCB2C}" type="datetimeFigureOut">
              <a:rPr kumimoji="1" lang="ja-JP" altLang="en-US" smtClean="0"/>
              <a:t>2013/10/14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41F84-21DB-4892-A6CD-6BCD5821F6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 err="1" smtClean="0"/>
              <a:t>ATMic</a:t>
            </a:r>
            <a:r>
              <a:rPr lang="en-US" altLang="ja-JP" dirty="0" smtClean="0"/>
              <a:t>: Fast 4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dirty="0" smtClean="0"/>
              <a:t> tracking based on GPUs and its framework</a:t>
            </a:r>
            <a:endParaRPr kumimoji="1" lang="ja-JP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52664"/>
            <a:ext cx="6400800" cy="2328664"/>
          </a:xfrm>
        </p:spPr>
        <p:txBody>
          <a:bodyPr>
            <a:normAutofit fontScale="92500" lnSpcReduction="20000"/>
          </a:bodyPr>
          <a:lstStyle/>
          <a:p>
            <a:pPr marL="514350" indent="-514350"/>
            <a:r>
              <a:rPr kumimoji="1" lang="en-US" altLang="ja-JP" dirty="0" err="1" smtClean="0"/>
              <a:t>Akitaka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Ariga</a:t>
            </a:r>
            <a:r>
              <a:rPr kumimoji="1" lang="en-US" altLang="ja-JP" dirty="0" smtClean="0"/>
              <a:t> (Senior staff)</a:t>
            </a:r>
          </a:p>
          <a:p>
            <a:pPr marL="514350" indent="-514350"/>
            <a:r>
              <a:rPr lang="en-US" altLang="ja-JP" dirty="0" smtClean="0"/>
              <a:t>Albert </a:t>
            </a:r>
            <a:r>
              <a:rPr lang="en-US" altLang="ja-JP" dirty="0" err="1" smtClean="0"/>
              <a:t>Einshtein</a:t>
            </a:r>
            <a:r>
              <a:rPr lang="en-US" altLang="ja-JP" dirty="0" smtClean="0"/>
              <a:t> Center for Fundamental Physics, Laboratory for High Energy Physics,</a:t>
            </a:r>
          </a:p>
          <a:p>
            <a:pPr marL="514350" indent="-514350"/>
            <a:r>
              <a:rPr lang="en-US" altLang="ja-JP" dirty="0" smtClean="0"/>
              <a:t>University of Bern</a:t>
            </a:r>
          </a:p>
        </p:txBody>
      </p:sp>
      <p:pic>
        <p:nvPicPr>
          <p:cNvPr id="4" name="Picture 3" descr="lhep_log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08200" cy="8763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668344" y="0"/>
            <a:ext cx="1461600" cy="1514046"/>
            <a:chOff x="7680475" y="12329"/>
            <a:chExt cx="1461600" cy="1514046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Rectangle 5"/>
            <p:cNvSpPr/>
            <p:nvPr/>
          </p:nvSpPr>
          <p:spPr>
            <a:xfrm>
              <a:off x="7680475" y="1480656"/>
              <a:ext cx="1461600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Logo_AEC_cmyk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475" y="12329"/>
              <a:ext cx="1461109" cy="1481982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3D Filtering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Pixel by pixel gain control</a:t>
            </a:r>
          </a:p>
          <a:p>
            <a:r>
              <a:rPr lang="en-US" altLang="ja-JP" dirty="0" smtClean="0"/>
              <a:t>BG subtraction</a:t>
            </a:r>
          </a:p>
          <a:p>
            <a:r>
              <a:rPr lang="en-US" altLang="ja-JP" dirty="0" smtClean="0"/>
              <a:t>3D grain recognition</a:t>
            </a:r>
          </a:p>
          <a:p>
            <a:endParaRPr kumimoji="1" lang="ja-JP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7032"/>
            <a:ext cx="9144000" cy="2371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algorithm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5486400"/>
            <a:ext cx="4038600" cy="1066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Find any 2 grains combination within a certain distance, forming seeds (lines).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5486400"/>
            <a:ext cx="4038600" cy="914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Count  number of clusters along the lines. if number of clusters is bigger than a threshold, classify as a track.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2585F-18FF-4A23-9D48-14C386DAA1F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098" name="Picture 2" descr="C:\Users\ariga\prg\LHEPMic6_lheppc62\doc\paper\tracking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3812241" cy="3657600"/>
          </a:xfrm>
          <a:prstGeom prst="rect">
            <a:avLst/>
          </a:prstGeom>
          <a:noFill/>
        </p:spPr>
      </p:pic>
      <p:pic>
        <p:nvPicPr>
          <p:cNvPr id="4099" name="Picture 3" descr="C:\Users\ariga\prg\LHEPMic6_lheppc62\doc\paper\tracking2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828800"/>
            <a:ext cx="3812242" cy="365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en-US" dirty="0" smtClean="0"/>
              <a:t>Example of a view (SEE DISPLAY)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663" y="1082040"/>
            <a:ext cx="6924675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76400" y="6516052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tracks recognized by Aki are reconstructed as well by the </a:t>
            </a:r>
            <a:r>
              <a:rPr lang="en-US" dirty="0" err="1" smtClean="0"/>
              <a:t>algo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183" y="2636912"/>
            <a:ext cx="385425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Reconstructed angular distributions</a:t>
            </a:r>
            <a:br>
              <a:rPr kumimoji="1" lang="en-US" altLang="ja-JP" dirty="0" smtClean="0"/>
            </a:br>
            <a:r>
              <a:rPr lang="en-US" altLang="ja-JP" dirty="0" err="1" smtClean="0"/>
              <a:t>AEgIS</a:t>
            </a:r>
            <a:r>
              <a:rPr lang="en-US" altLang="ja-JP" dirty="0" smtClean="0"/>
              <a:t> film exposed to antiprotons</a:t>
            </a:r>
            <a:endParaRPr kumimoji="1" lang="ja-JP" alt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709118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Angle</a:t>
            </a:r>
            <a:r>
              <a:rPr kumimoji="1" lang="en-US" altLang="ja-JP" dirty="0" smtClean="0"/>
              <a:t> as 3D </a:t>
            </a:r>
            <a:r>
              <a:rPr lang="en-US" altLang="ja-JP" dirty="0" smtClean="0"/>
              <a:t>unit v</a:t>
            </a:r>
            <a:r>
              <a:rPr kumimoji="1" lang="en-US" altLang="ja-JP" dirty="0" smtClean="0"/>
              <a:t>ector</a:t>
            </a:r>
          </a:p>
          <a:p>
            <a:r>
              <a:rPr lang="en-US" altLang="ja-JP" dirty="0" smtClean="0"/>
              <a:t>VX-VY</a:t>
            </a:r>
            <a:endParaRPr kumimoji="1" lang="ja-JP" alt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" y="2490766"/>
            <a:ext cx="4040188" cy="331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1916832"/>
            <a:ext cx="4041775" cy="711770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 err="1" smtClean="0"/>
              <a:t>Cos</a:t>
            </a:r>
            <a:r>
              <a:rPr kumimoji="1" lang="en-US" altLang="ja-JP" dirty="0" err="1" smtClean="0">
                <a:latin typeface="Symbol" pitchFamily="18" charset="2"/>
              </a:rPr>
              <a:t>q</a:t>
            </a:r>
            <a:r>
              <a:rPr kumimoji="1" lang="en-US" altLang="ja-JP" dirty="0" smtClean="0"/>
              <a:t> distribution</a:t>
            </a:r>
          </a:p>
          <a:p>
            <a:r>
              <a:rPr lang="en-US" altLang="ja-JP" dirty="0" smtClean="0">
                <a:latin typeface="Symbol" pitchFamily="18" charset="2"/>
              </a:rPr>
              <a:t>q </a:t>
            </a:r>
            <a:r>
              <a:rPr lang="en-US" altLang="ja-JP" dirty="0" smtClean="0"/>
              <a:t>: </a:t>
            </a:r>
            <a:r>
              <a:rPr lang="en-US" altLang="ja-JP" dirty="0" err="1"/>
              <a:t>a</a:t>
            </a:r>
            <a:r>
              <a:rPr lang="en-US" altLang="ja-JP" dirty="0" err="1" smtClean="0"/>
              <a:t>zimuthal</a:t>
            </a:r>
            <a:r>
              <a:rPr lang="en-US" altLang="ja-JP" dirty="0" smtClean="0"/>
              <a:t> angle</a:t>
            </a:r>
            <a:endParaRPr kumimoji="1" lang="en-US" altLang="ja-JP" dirty="0" smtClean="0">
              <a:latin typeface="Symbol" pitchFamily="18" charset="2"/>
            </a:endParaRPr>
          </a:p>
          <a:p>
            <a:endParaRPr kumimoji="1" lang="ja-JP" altLang="en-US" sz="1800">
              <a:latin typeface="Symbol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88024" y="41490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Horizontal</a:t>
            </a:r>
            <a:endParaRPr kumimoji="1" lang="ja-JP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380312" y="414908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Vertical</a:t>
            </a:r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115616" y="6021288"/>
            <a:ext cx="7632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/>
              <a:t>The tracking covers 4 </a:t>
            </a:r>
            <a:r>
              <a:rPr kumimoji="1" lang="en-US" altLang="ja-JP" sz="2800" dirty="0" smtClean="0">
                <a:latin typeface="Symbol" pitchFamily="18" charset="2"/>
              </a:rPr>
              <a:t>p</a:t>
            </a:r>
            <a:r>
              <a:rPr kumimoji="1" lang="en-US" altLang="ja-JP" sz="2800" dirty="0" smtClean="0"/>
              <a:t> solid angle</a:t>
            </a:r>
            <a:endParaRPr kumimoji="1" lang="ja-JP" altLang="en-US" sz="280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940152" y="5229200"/>
            <a:ext cx="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52120" y="5589240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err="1" smtClean="0"/>
              <a:t>t</a:t>
            </a:r>
            <a:r>
              <a:rPr kumimoji="1" lang="en-US" altLang="ja-JP" dirty="0" err="1" smtClean="0"/>
              <a:t>an</a:t>
            </a:r>
            <a:r>
              <a:rPr kumimoji="1" lang="en-US" altLang="ja-JP" dirty="0" err="1" smtClean="0">
                <a:latin typeface="Symbol" pitchFamily="18" charset="2"/>
              </a:rPr>
              <a:t>q</a:t>
            </a:r>
            <a:r>
              <a:rPr kumimoji="1" lang="en-US" altLang="ja-JP" dirty="0" smtClean="0"/>
              <a:t>=3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Efficiency of tracking</a:t>
            </a:r>
            <a:endParaRPr kumimoji="1"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5141168"/>
          </a:xfrm>
        </p:spPr>
        <p:txBody>
          <a:bodyPr>
            <a:normAutofit/>
          </a:bodyPr>
          <a:lstStyle/>
          <a:p>
            <a:r>
              <a:rPr kumimoji="1" lang="en-US" altLang="ja-JP" sz="2400" dirty="0" smtClean="0"/>
              <a:t>Efficiency has been checked by comparing unbiased manual measurement</a:t>
            </a:r>
          </a:p>
          <a:p>
            <a:pPr lvl="1"/>
            <a:r>
              <a:rPr lang="en-US" altLang="ja-JP" sz="2000" dirty="0" smtClean="0"/>
              <a:t>Tracks longer than 10 microns.</a:t>
            </a:r>
            <a:endParaRPr kumimoji="1" lang="en-US" altLang="ja-JP" sz="2000" dirty="0" smtClean="0"/>
          </a:p>
          <a:p>
            <a:pPr lvl="1"/>
            <a:r>
              <a:rPr lang="en-US" altLang="ja-JP" sz="2000" dirty="0" smtClean="0"/>
              <a:t>Half of tracks are heavily ionizing particles</a:t>
            </a:r>
            <a:endParaRPr kumimoji="1" lang="en-US" altLang="ja-JP" sz="20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endParaRPr kumimoji="1" lang="en-US" altLang="ja-JP" sz="2400" dirty="0" smtClean="0"/>
          </a:p>
          <a:p>
            <a:endParaRPr lang="en-US" altLang="ja-JP" sz="2400" dirty="0"/>
          </a:p>
          <a:p>
            <a:r>
              <a:rPr lang="en-US" altLang="ja-JP" sz="2400" dirty="0"/>
              <a:t>H</a:t>
            </a:r>
            <a:r>
              <a:rPr kumimoji="1" lang="en-US" altLang="ja-JP" sz="2400" dirty="0" smtClean="0"/>
              <a:t>igh tracking efficiency is achieved.</a:t>
            </a:r>
            <a:endParaRPr kumimoji="1" lang="ja-JP" altLang="en-US" sz="240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3140968"/>
            <a:ext cx="49933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Autofit/>
          </a:bodyPr>
          <a:lstStyle/>
          <a:p>
            <a:r>
              <a:rPr lang="en-US" altLang="ja-JP" sz="3200" dirty="0" smtClean="0"/>
              <a:t>Example of proton tracks recoiled by neutrons</a:t>
            </a:r>
            <a:endParaRPr kumimoji="1" lang="ja-JP" altLang="en-US" sz="320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669979"/>
          </a:xfrm>
        </p:spPr>
        <p:txBody>
          <a:bodyPr/>
          <a:lstStyle/>
          <a:p>
            <a:r>
              <a:rPr kumimoji="1" lang="en-US" altLang="ja-JP" dirty="0" smtClean="0"/>
              <a:t>Proton tracks by 2.5 </a:t>
            </a:r>
            <a:r>
              <a:rPr kumimoji="1" lang="en-US" altLang="ja-JP" dirty="0" err="1" smtClean="0"/>
              <a:t>MeV</a:t>
            </a:r>
            <a:r>
              <a:rPr kumimoji="1" lang="en-US" altLang="ja-JP" dirty="0" smtClean="0"/>
              <a:t> neutrons.</a:t>
            </a:r>
          </a:p>
          <a:p>
            <a:r>
              <a:rPr lang="en-US" altLang="ja-JP" sz="2400" dirty="0" smtClean="0"/>
              <a:t>(horizontal tracks are chosen for demo)</a:t>
            </a:r>
          </a:p>
          <a:p>
            <a:r>
              <a:rPr kumimoji="1" lang="en-US" altLang="ja-JP" sz="2400" dirty="0" smtClean="0"/>
              <a:t>Short tracks are reconstructed with start/stop point</a:t>
            </a:r>
            <a:endParaRPr kumimoji="1" lang="ja-JP" altLang="en-US" sz="2400"/>
          </a:p>
        </p:txBody>
      </p:sp>
      <p:pic>
        <p:nvPicPr>
          <p:cNvPr id="2050" name="Picture 2" descr="C:\Users\Ariga\Desktop\20131010_CM_Heidelberg\neutron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3923376" cy="3240000"/>
          </a:xfrm>
          <a:prstGeom prst="rect">
            <a:avLst/>
          </a:prstGeom>
          <a:noFill/>
        </p:spPr>
      </p:pic>
      <p:pic>
        <p:nvPicPr>
          <p:cNvPr id="2051" name="Picture 3" descr="C:\Users\Ariga\Desktop\20131010_CM_Heidelberg\neutron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3923376" cy="3240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39552" y="5805264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30 micron short track is reconstructed</a:t>
            </a:r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4427984" y="5877272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A scattered track is reconstructed as 2 segments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Reconstruction of emulsion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9144000" cy="6096000"/>
          </a:xfrm>
        </p:spPr>
        <p:txBody>
          <a:bodyPr>
            <a:noAutofit/>
          </a:bodyPr>
          <a:lstStyle/>
          <a:p>
            <a:r>
              <a:rPr lang="en-US" altLang="ja-JP" sz="2400" dirty="0" smtClean="0"/>
              <a:t>Goal of processing time = </a:t>
            </a:r>
            <a:r>
              <a:rPr lang="en-US" altLang="ja-JP" sz="2400" dirty="0" smtClean="0">
                <a:solidFill>
                  <a:srgbClr val="0070C0"/>
                </a:solidFill>
              </a:rPr>
              <a:t>0.2 sec/view  (</a:t>
            </a:r>
            <a:r>
              <a:rPr lang="en-US" altLang="ja-JP" sz="2400" dirty="0" smtClean="0">
                <a:solidFill>
                  <a:srgbClr val="0070C0"/>
                </a:solidFill>
                <a:sym typeface="Wingdings" pitchFamily="2" charset="2"/>
              </a:rPr>
              <a:t> ~10 cm</a:t>
            </a:r>
            <a:r>
              <a:rPr lang="en-US" altLang="ja-JP" sz="2400" baseline="30000" dirty="0" smtClean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altLang="ja-JP" sz="2400" dirty="0" smtClean="0">
                <a:solidFill>
                  <a:srgbClr val="0070C0"/>
                </a:solidFill>
                <a:sym typeface="Wingdings" pitchFamily="2" charset="2"/>
              </a:rPr>
              <a:t>/microscope)</a:t>
            </a:r>
            <a:endParaRPr lang="en-US" altLang="ja-JP" sz="2400" dirty="0" smtClean="0">
              <a:solidFill>
                <a:srgbClr val="0070C0"/>
              </a:solidFill>
            </a:endParaRPr>
          </a:p>
          <a:p>
            <a:pPr lvl="1"/>
            <a:r>
              <a:rPr lang="en-US" altLang="ja-JP" sz="2000" dirty="0" smtClean="0"/>
              <a:t>Typical data unit “view” = 1280 x 1024 pixels x 40 frames = 52 </a:t>
            </a:r>
            <a:r>
              <a:rPr lang="en-US" altLang="ja-JP" sz="2000" dirty="0" err="1" smtClean="0"/>
              <a:t>Mbyte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FOV = 300x250 microns</a:t>
            </a:r>
            <a:endParaRPr lang="en-US" altLang="ja-JP" sz="2000" dirty="0" smtClean="0"/>
          </a:p>
          <a:p>
            <a:pPr lvl="1"/>
            <a:r>
              <a:rPr lang="en-US" altLang="ja-JP" sz="2000" dirty="0" smtClean="0"/>
              <a:t>image filtering, 3D grain recognition, 3D track reconstruction</a:t>
            </a:r>
          </a:p>
          <a:p>
            <a:r>
              <a:rPr lang="en-US" sz="2400" dirty="0" smtClean="0"/>
              <a:t>With </a:t>
            </a:r>
            <a:r>
              <a:rPr lang="en-US" sz="2400" dirty="0" smtClean="0"/>
              <a:t>single thread programming</a:t>
            </a:r>
          </a:p>
          <a:p>
            <a:pPr>
              <a:buNone/>
            </a:pPr>
            <a:r>
              <a:rPr lang="en-US" sz="2400" dirty="0" smtClean="0"/>
              <a:t>       ~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10 sec/view </a:t>
            </a:r>
            <a:r>
              <a:rPr lang="en-US" sz="2400" dirty="0" smtClean="0"/>
              <a:t>with high spec CPU. </a:t>
            </a:r>
          </a:p>
          <a:p>
            <a:r>
              <a:rPr lang="en-US" sz="2400" dirty="0" smtClean="0"/>
              <a:t>need factor </a:t>
            </a:r>
            <a:r>
              <a:rPr lang="en-US" sz="2400" dirty="0" smtClean="0">
                <a:solidFill>
                  <a:srgbClr val="C00000"/>
                </a:solidFill>
              </a:rPr>
              <a:t>50 times faster processing</a:t>
            </a:r>
          </a:p>
          <a:p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Track reconstruction based on </a:t>
            </a:r>
          </a:p>
          <a:p>
            <a:pPr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        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GPU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technology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GPU = Graphic Processing Unit</a:t>
            </a:r>
          </a:p>
          <a:p>
            <a:pPr lvl="1"/>
            <a:r>
              <a:rPr lang="en-US" sz="2000" dirty="0" smtClean="0">
                <a:sym typeface="Wingdings" pitchFamily="2" charset="2"/>
              </a:rPr>
              <a:t>Advantage : Parallel processing with </a:t>
            </a:r>
          </a:p>
          <a:p>
            <a:pPr lvl="1">
              <a:buNone/>
            </a:pPr>
            <a:r>
              <a:rPr lang="en-US" sz="2000" dirty="0" smtClean="0">
                <a:sym typeface="Wingdings" pitchFamily="2" charset="2"/>
              </a:rPr>
              <a:t>      thousands of processing unit</a:t>
            </a:r>
            <a:endParaRPr lang="en-US" sz="2000" dirty="0" smtClean="0"/>
          </a:p>
          <a:p>
            <a:endParaRPr lang="en-US" sz="2400" dirty="0"/>
          </a:p>
        </p:txBody>
      </p:sp>
      <p:pic>
        <p:nvPicPr>
          <p:cNvPr id="7170" name="Picture 2" descr="D:\Data\track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9725" y="3533775"/>
            <a:ext cx="3724275" cy="33242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35052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Filter image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grain recognition  Track reconstruction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4975" y="5065059"/>
            <a:ext cx="3095625" cy="17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Use of GPU, as far as I concerned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 smtClean="0">
                <a:solidFill>
                  <a:srgbClr val="0070C0"/>
                </a:solidFill>
              </a:rPr>
              <a:t>In 2003, use of GPU </a:t>
            </a:r>
            <a:r>
              <a:rPr kumimoji="1" lang="en-US" altLang="ja-JP" dirty="0" err="1" smtClean="0">
                <a:solidFill>
                  <a:srgbClr val="0070C0"/>
                </a:solidFill>
              </a:rPr>
              <a:t>shaders</a:t>
            </a:r>
            <a:r>
              <a:rPr kumimoji="1" lang="en-US" altLang="ja-JP" dirty="0" smtClean="0">
                <a:solidFill>
                  <a:srgbClr val="0070C0"/>
                </a:solidFill>
              </a:rPr>
              <a:t> for tracking</a:t>
            </a:r>
          </a:p>
          <a:p>
            <a:pPr lvl="1"/>
            <a:r>
              <a:rPr lang="en-US" altLang="ja-JP" dirty="0" smtClean="0"/>
              <a:t>Use of alpha blending for tracking</a:t>
            </a:r>
          </a:p>
          <a:p>
            <a:pPr lvl="1"/>
            <a:r>
              <a:rPr lang="en-US" altLang="ja-JP" dirty="0" smtClean="0"/>
              <a:t>Not enough speed… gave up</a:t>
            </a:r>
          </a:p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 In 2006, CUDA library has been released by NVIDIA</a:t>
            </a:r>
          </a:p>
          <a:p>
            <a:pPr lvl="1"/>
            <a:r>
              <a:rPr lang="en-US" altLang="ja-JP" dirty="0" smtClean="0"/>
              <a:t>General purpose library</a:t>
            </a:r>
          </a:p>
          <a:p>
            <a:r>
              <a:rPr lang="en-US" altLang="ja-JP" dirty="0" smtClean="0">
                <a:solidFill>
                  <a:schemeClr val="accent3">
                    <a:lumMod val="50000"/>
                  </a:schemeClr>
                </a:solidFill>
              </a:rPr>
              <a:t>In 2008, restarting to use GPUs</a:t>
            </a:r>
          </a:p>
          <a:p>
            <a:pPr lvl="1"/>
            <a:r>
              <a:rPr lang="en-US" altLang="ja-JP" dirty="0" smtClean="0">
                <a:solidFill>
                  <a:schemeClr val="accent3">
                    <a:lumMod val="50000"/>
                  </a:schemeClr>
                </a:solidFill>
              </a:rPr>
              <a:t>Suggestion to use GPU to the OPERA collaboration </a:t>
            </a:r>
            <a:r>
              <a:rPr lang="en-US" altLang="ja-JP" dirty="0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 a few successful implementation. See T. Fukuda, V. </a:t>
            </a:r>
            <a:r>
              <a:rPr lang="en-US" altLang="ja-JP" dirty="0" err="1" smtClean="0">
                <a:solidFill>
                  <a:schemeClr val="accent3">
                    <a:lumMod val="50000"/>
                  </a:schemeClr>
                </a:solidFill>
                <a:sym typeface="Wingdings" pitchFamily="2" charset="2"/>
              </a:rPr>
              <a:t>Tioukov</a:t>
            </a:r>
            <a:endParaRPr lang="en-US" altLang="ja-JP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accent5">
                    <a:lumMod val="75000"/>
                  </a:schemeClr>
                </a:solidFill>
              </a:rPr>
              <a:t>After several interruptions,  achieved a reasonable result recently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Processing machine equipped with 3 GPUs</a:t>
            </a:r>
            <a:endParaRPr lang="en-US" dirty="0"/>
          </a:p>
        </p:txBody>
      </p:sp>
      <p:pic>
        <p:nvPicPr>
          <p:cNvPr id="2051" name="Picture 3" descr="C:\Users\ariga\Desktop\_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600200"/>
            <a:ext cx="6325228" cy="4724400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5638800" y="1447800"/>
            <a:ext cx="1600200" cy="10668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/>
              <a:t>i7- 3930K </a:t>
            </a:r>
          </a:p>
          <a:p>
            <a:r>
              <a:rPr lang="en-US" b="1" dirty="0" smtClean="0"/>
              <a:t>6 cores</a:t>
            </a:r>
          </a:p>
          <a:p>
            <a:r>
              <a:rPr lang="en-US" b="1" dirty="0" smtClean="0"/>
              <a:t>12 threads</a:t>
            </a:r>
          </a:p>
          <a:p>
            <a:r>
              <a:rPr lang="en-US" b="1" dirty="0" smtClean="0"/>
              <a:t>3.2 GHz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3581400"/>
            <a:ext cx="2133600" cy="1524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 smtClean="0"/>
              <a:t>Geforece</a:t>
            </a:r>
            <a:r>
              <a:rPr lang="en-US" b="1" dirty="0" smtClean="0"/>
              <a:t> GTX TITAN x 3</a:t>
            </a:r>
          </a:p>
          <a:p>
            <a:r>
              <a:rPr lang="en-US" b="1" dirty="0" smtClean="0"/>
              <a:t>2688 cores, 6GB memory, 4.5 TFLOPs in each</a:t>
            </a:r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4191000" y="19812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00200" y="3962400"/>
            <a:ext cx="990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600200" y="4267200"/>
            <a:ext cx="9906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00200" y="4495800"/>
            <a:ext cx="9906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0" y="1371600"/>
            <a:ext cx="22098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Fast memory</a:t>
            </a:r>
          </a:p>
          <a:p>
            <a:pPr algn="ctr"/>
            <a:r>
              <a:rPr lang="en-US" dirty="0" smtClean="0"/>
              <a:t>DDR3 2400, 16GB</a:t>
            </a:r>
            <a:endParaRPr lang="en-US" dirty="0"/>
          </a:p>
        </p:txBody>
      </p:sp>
      <p:sp>
        <p:nvSpPr>
          <p:cNvPr id="26" name="Rounded Rectangle 25"/>
          <p:cNvSpPr/>
          <p:nvPr/>
        </p:nvSpPr>
        <p:spPr>
          <a:xfrm>
            <a:off x="0" y="2286000"/>
            <a:ext cx="2209800" cy="6096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Water cooling </a:t>
            </a:r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286000" y="1752600"/>
            <a:ext cx="685800" cy="533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209800" y="2819400"/>
            <a:ext cx="14478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0" y="5410200"/>
            <a:ext cx="2286000" cy="6858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Strong power supply</a:t>
            </a:r>
          </a:p>
          <a:p>
            <a:pPr algn="ctr"/>
            <a:r>
              <a:rPr lang="en-US" dirty="0" smtClean="0"/>
              <a:t>1250 W</a:t>
            </a:r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5065059"/>
            <a:ext cx="3095625" cy="1792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Processing time by single thread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Goal: 0.2 sec/view</a:t>
            </a:r>
          </a:p>
          <a:p>
            <a:r>
              <a:rPr lang="en-US" sz="2800" dirty="0" smtClean="0"/>
              <a:t>Same algorithm was implemented on CPU and GPU program.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09600" y="2734270"/>
          <a:ext cx="5334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653"/>
                <a:gridCol w="1333499"/>
                <a:gridCol w="1538653"/>
                <a:gridCol w="923195"/>
              </a:tblGrid>
              <a:tr h="370840"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1 CPU (sec/view)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using 1 GPU</a:t>
                      </a:r>
                    </a:p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(sec/view)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Gain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Image</a:t>
                      </a:r>
                      <a:r>
                        <a:rPr lang="en-US" baseline="0" dirty="0" smtClean="0">
                          <a:latin typeface="+mn-lt"/>
                        </a:rPr>
                        <a:t> f</a:t>
                      </a:r>
                      <a:r>
                        <a:rPr lang="en-US" dirty="0" smtClean="0">
                          <a:latin typeface="+mn-lt"/>
                        </a:rPr>
                        <a:t>iltering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0.55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0.022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x25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 grain</a:t>
                      </a:r>
                      <a:r>
                        <a:rPr lang="en-US" baseline="0" dirty="0" smtClean="0">
                          <a:latin typeface="+mn-lt"/>
                        </a:rPr>
                        <a:t> </a:t>
                      </a:r>
                      <a:r>
                        <a:rPr lang="en-US" baseline="0" dirty="0" err="1" smtClean="0">
                          <a:latin typeface="+mn-lt"/>
                        </a:rPr>
                        <a:t>reco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0.20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0.025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x8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latin typeface="+mn-lt"/>
                        </a:rPr>
                        <a:t>3D</a:t>
                      </a:r>
                      <a:r>
                        <a:rPr lang="en-US" baseline="0" dirty="0" smtClean="0">
                          <a:latin typeface="+mn-lt"/>
                        </a:rPr>
                        <a:t> t</a:t>
                      </a:r>
                      <a:r>
                        <a:rPr lang="en-US" dirty="0" smtClean="0">
                          <a:latin typeface="+mn-lt"/>
                        </a:rPr>
                        <a:t>racking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C00000"/>
                          </a:solidFill>
                          <a:latin typeface="+mn-lt"/>
                          <a:ea typeface="MS Gothic" pitchFamily="49" charset="-128"/>
                        </a:rPr>
                        <a:t>5.90</a:t>
                      </a:r>
                      <a:endParaRPr lang="en-US" b="1" dirty="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70C0"/>
                          </a:solidFill>
                          <a:latin typeface="+mn-lt"/>
                        </a:rPr>
                        <a:t>0.373</a:t>
                      </a:r>
                      <a:endParaRPr lang="en-US" b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00B0F0"/>
                          </a:solidFill>
                          <a:latin typeface="+mn-lt"/>
                        </a:rPr>
                        <a:t>x16</a:t>
                      </a:r>
                      <a:endParaRPr lang="en-US" b="1" dirty="0">
                        <a:solidFill>
                          <a:srgbClr val="00B0F0"/>
                        </a:solidFill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3608" y="458112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i7- </a:t>
            </a:r>
            <a:r>
              <a:rPr lang="en-US" dirty="0"/>
              <a:t>3930K </a:t>
            </a:r>
            <a:r>
              <a:rPr lang="en-US" dirty="0" smtClean="0"/>
              <a:t>6 cores, 12 threads, 3.2 GHz</a:t>
            </a:r>
          </a:p>
          <a:p>
            <a:r>
              <a:rPr lang="en-US" dirty="0" smtClean="0"/>
              <a:t>Geforce GTX TITAN, 2688 </a:t>
            </a:r>
            <a:r>
              <a:rPr lang="en-US" dirty="0" err="1" smtClean="0"/>
              <a:t>cuda</a:t>
            </a:r>
            <a:r>
              <a:rPr lang="en-US" dirty="0" smtClean="0"/>
              <a:t> cores</a:t>
            </a:r>
          </a:p>
        </p:txBody>
      </p:sp>
      <p:pic>
        <p:nvPicPr>
          <p:cNvPr id="7" name="Picture 2" descr="D:\Data\tracking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2743200"/>
            <a:ext cx="2955943" cy="26384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6613543" y="4467225"/>
            <a:ext cx="2711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Filter image </a:t>
            </a:r>
            <a:r>
              <a:rPr lang="en-US" dirty="0" smtClean="0">
                <a:solidFill>
                  <a:schemeClr val="bg1"/>
                </a:solidFill>
                <a:sym typeface="Wingdings" pitchFamily="2" charset="2"/>
              </a:rPr>
              <a:t> grain recognition  Track reconstruction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568" y="5661248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solidFill>
                  <a:srgbClr val="C00000"/>
                </a:solidFill>
              </a:rPr>
              <a:t>Single-CPU-thread and single-GPU is not enough to achieve the goal</a:t>
            </a:r>
            <a:r>
              <a:rPr lang="en-US" altLang="ja-JP" dirty="0" smtClean="0"/>
              <a:t>.</a:t>
            </a:r>
          </a:p>
          <a:p>
            <a:r>
              <a:rPr lang="en-US" altLang="ja-JP" dirty="0" smtClean="0">
                <a:sym typeface="Wingdings" pitchFamily="2" charset="2"/>
              </a:rPr>
              <a:t> </a:t>
            </a:r>
            <a:r>
              <a:rPr lang="en-US" altLang="ja-JP" b="1" dirty="0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Multi-CPU-thread and multi-GPU </a:t>
            </a:r>
            <a:r>
              <a:rPr lang="en-US" altLang="ja-JP" b="1" dirty="0" err="1" smtClean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programing</a:t>
            </a:r>
            <a:endParaRPr kumimoji="1" lang="ja-JP" altLang="en-US" b="1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Scanners in Bern some time ago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00200"/>
            <a:ext cx="691815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582" y="4572000"/>
            <a:ext cx="129419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3475" y="1143000"/>
            <a:ext cx="70961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Processing time with “multithreading” and “multi-GPUs </a:t>
            </a:r>
            <a:r>
              <a:rPr lang="en-US" sz="2800" dirty="0" smtClean="0"/>
              <a:t>“</a:t>
            </a:r>
            <a:br>
              <a:rPr lang="en-US" sz="2800" dirty="0" smtClean="0"/>
            </a:br>
            <a:r>
              <a:rPr lang="en-US" sz="2000" dirty="0" smtClean="0"/>
              <a:t>(mean of 60 views)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65837"/>
            <a:ext cx="8229600" cy="792163"/>
          </a:xfrm>
        </p:spPr>
        <p:txBody>
          <a:bodyPr>
            <a:noAutofit/>
          </a:bodyPr>
          <a:lstStyle/>
          <a:p>
            <a:r>
              <a:rPr lang="en-US" sz="2000" dirty="0" smtClean="0"/>
              <a:t>Multithreading x multi-GPUs allow to reduce tracking time factor 70.</a:t>
            </a:r>
            <a:endParaRPr lang="en-US" sz="2000" dirty="0"/>
          </a:p>
        </p:txBody>
      </p:sp>
      <p:grpSp>
        <p:nvGrpSpPr>
          <p:cNvPr id="4" name="Group 9"/>
          <p:cNvGrpSpPr/>
          <p:nvPr/>
        </p:nvGrpSpPr>
        <p:grpSpPr>
          <a:xfrm>
            <a:off x="1600200" y="1134454"/>
            <a:ext cx="4038600" cy="4351946"/>
            <a:chOff x="1600200" y="1134454"/>
            <a:chExt cx="4038600" cy="4351946"/>
          </a:xfrm>
        </p:grpSpPr>
        <p:sp>
          <p:nvSpPr>
            <p:cNvPr id="6" name="Oval 5"/>
            <p:cNvSpPr/>
            <p:nvPr/>
          </p:nvSpPr>
          <p:spPr>
            <a:xfrm>
              <a:off x="1600200" y="1828800"/>
              <a:ext cx="228600" cy="228600"/>
            </a:xfrm>
            <a:prstGeom prst="ellipse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4114800" y="5257800"/>
              <a:ext cx="228600" cy="228600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rved Left Arrow 7"/>
            <p:cNvSpPr/>
            <p:nvPr/>
          </p:nvSpPr>
          <p:spPr>
            <a:xfrm rot="19368494">
              <a:off x="3067413" y="1134454"/>
              <a:ext cx="1143000" cy="4230533"/>
            </a:xfrm>
            <a:prstGeom prst="curvedLeftArrow">
              <a:avLst>
                <a:gd name="adj1" fmla="val 15916"/>
                <a:gd name="adj2" fmla="val 31234"/>
                <a:gd name="adj3" fmla="val 27256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86200" y="2209800"/>
              <a:ext cx="1752600" cy="381000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Factor 70 faster!</a:t>
              </a:r>
              <a:endParaRPr lang="en-US" dirty="0"/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 flipH="1">
            <a:off x="8229600" y="4191000"/>
            <a:ext cx="762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77200" y="41910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goal </a:t>
            </a:r>
          </a:p>
          <a:p>
            <a:r>
              <a:rPr lang="en-US" sz="1400" dirty="0" smtClean="0"/>
              <a:t>0.2 sec/view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09600" y="64008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CPU :i7- </a:t>
            </a:r>
            <a:r>
              <a:rPr lang="en-US" dirty="0"/>
              <a:t>3930K </a:t>
            </a:r>
            <a:r>
              <a:rPr lang="en-US" dirty="0" smtClean="0"/>
              <a:t>6 cores, 12 threads, 3.2 GHz, GPU : </a:t>
            </a:r>
            <a:r>
              <a:rPr lang="en-US" dirty="0" err="1" smtClean="0"/>
              <a:t>Geforce</a:t>
            </a:r>
            <a:r>
              <a:rPr lang="en-US" dirty="0" smtClean="0"/>
              <a:t> GTX TITAN, 2688 </a:t>
            </a:r>
            <a:r>
              <a:rPr lang="en-US" dirty="0" err="1" smtClean="0"/>
              <a:t>cuda</a:t>
            </a:r>
            <a:r>
              <a:rPr lang="en-US" dirty="0" smtClean="0"/>
              <a:t> cores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ja-JP" dirty="0" smtClean="0">
                <a:solidFill>
                  <a:schemeClr val="accent5">
                    <a:lumMod val="50000"/>
                  </a:schemeClr>
                </a:solidFill>
              </a:rPr>
              <a:t>A new framework for general purpose emulsion scanning/reconstruction is being developed in LHEP Bern</a:t>
            </a:r>
          </a:p>
          <a:p>
            <a:pPr lvl="1"/>
            <a:r>
              <a:rPr lang="en-US" altLang="ja-JP" dirty="0" smtClean="0"/>
              <a:t>From data taking to display</a:t>
            </a:r>
          </a:p>
          <a:p>
            <a:r>
              <a:rPr lang="en-US" altLang="ja-JP" dirty="0" smtClean="0">
                <a:solidFill>
                  <a:srgbClr val="0070C0"/>
                </a:solidFill>
              </a:rPr>
              <a:t>Fast 4</a:t>
            </a:r>
            <a:r>
              <a:rPr lang="en-US" altLang="ja-JP" dirty="0" smtClean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lang="en-US" altLang="ja-JP" dirty="0" smtClean="0">
                <a:solidFill>
                  <a:srgbClr val="0070C0"/>
                </a:solidFill>
              </a:rPr>
              <a:t> tracking is realized with GPU </a:t>
            </a:r>
            <a:r>
              <a:rPr lang="en-US" altLang="ja-JP" dirty="0" smtClean="0"/>
              <a:t>with a reasonable processing time</a:t>
            </a:r>
          </a:p>
          <a:p>
            <a:pPr lvl="1"/>
            <a:r>
              <a:rPr lang="en-US" altLang="ja-JP" dirty="0" smtClean="0"/>
              <a:t>0.14 sec/view, even with a factor 100 more computation than the OPERA </a:t>
            </a:r>
            <a:r>
              <a:rPr lang="en-US" altLang="ja-JP" dirty="0" err="1" smtClean="0"/>
              <a:t>algo</a:t>
            </a:r>
            <a:r>
              <a:rPr lang="en-US" altLang="ja-JP" dirty="0" smtClean="0"/>
              <a:t>.</a:t>
            </a:r>
          </a:p>
          <a:p>
            <a:pPr lvl="1"/>
            <a:r>
              <a:rPr lang="en-US" altLang="ja-JP" dirty="0" smtClean="0"/>
              <a:t>&gt;10cm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/h</a:t>
            </a:r>
          </a:p>
          <a:p>
            <a:r>
              <a:rPr lang="en-US" altLang="ja-JP" dirty="0" smtClean="0">
                <a:solidFill>
                  <a:srgbClr val="006600"/>
                </a:solidFill>
              </a:rPr>
              <a:t>The system is being applied to </a:t>
            </a:r>
            <a:r>
              <a:rPr lang="en-US" altLang="ja-JP" dirty="0" err="1" smtClean="0">
                <a:solidFill>
                  <a:srgbClr val="006600"/>
                </a:solidFill>
              </a:rPr>
              <a:t>AEgIS</a:t>
            </a:r>
            <a:r>
              <a:rPr lang="en-US" altLang="ja-JP" dirty="0" smtClean="0">
                <a:solidFill>
                  <a:srgbClr val="006600"/>
                </a:solidFill>
              </a:rPr>
              <a:t>, neutron projects and the other applications </a:t>
            </a:r>
          </a:p>
          <a:p>
            <a:r>
              <a:rPr kumimoji="1" lang="en-US" altLang="ja-JP" dirty="0" smtClean="0">
                <a:solidFill>
                  <a:schemeClr val="tx2">
                    <a:lumMod val="50000"/>
                  </a:schemeClr>
                </a:solidFill>
              </a:rPr>
              <a:t>Further improvement in processing speed and tracking performance are expected.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Multi-thread processing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b="60416"/>
          <a:stretch>
            <a:fillRect/>
          </a:stretch>
        </p:blipFill>
        <p:spPr bwMode="auto">
          <a:xfrm>
            <a:off x="762000" y="1219200"/>
            <a:ext cx="730839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200400"/>
            <a:ext cx="730162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287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Single process</a:t>
            </a:r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Multi-thread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" y="3204682"/>
            <a:ext cx="2286000" cy="228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Glass base</a:t>
            </a:r>
          </a:p>
          <a:p>
            <a:pPr algn="ctr"/>
            <a:r>
              <a:rPr lang="en-US" dirty="0" smtClean="0"/>
              <a:t>1 mm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n-US" sz="3600" dirty="0" smtClean="0"/>
              <a:t>Antiproton annihilation in the emulsion </a:t>
            </a:r>
            <a:br>
              <a:rPr lang="en-US" sz="3600" dirty="0" smtClean="0"/>
            </a:br>
            <a:r>
              <a:rPr lang="en-US" sz="3600" dirty="0" err="1" smtClean="0"/>
              <a:t>AEgIS</a:t>
            </a:r>
            <a:r>
              <a:rPr lang="en-US" sz="3600" dirty="0" smtClean="0"/>
              <a:t> commissioning run (2012)</a:t>
            </a:r>
            <a:endParaRPr lang="en-US" sz="3600" dirty="0"/>
          </a:p>
        </p:txBody>
      </p:sp>
      <p:sp>
        <p:nvSpPr>
          <p:cNvPr id="9" name="Rectangle 8"/>
          <p:cNvSpPr/>
          <p:nvPr/>
        </p:nvSpPr>
        <p:spPr>
          <a:xfrm>
            <a:off x="152400" y="19050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09600" y="1905000"/>
            <a:ext cx="762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1371600" y="1905000"/>
            <a:ext cx="762000" cy="1295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90600" y="1905000"/>
            <a:ext cx="381000" cy="12954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85800" y="1905000"/>
            <a:ext cx="685800" cy="3810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71600" y="1905000"/>
            <a:ext cx="381000" cy="762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2400" y="237238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micron)</a:t>
            </a:r>
            <a:endParaRPr lang="en-US" sz="1200" dirty="0"/>
          </a:p>
        </p:txBody>
      </p:sp>
      <p:grpSp>
        <p:nvGrpSpPr>
          <p:cNvPr id="3" name="Group 23"/>
          <p:cNvGrpSpPr/>
          <p:nvPr/>
        </p:nvGrpSpPr>
        <p:grpSpPr>
          <a:xfrm>
            <a:off x="152400" y="1584960"/>
            <a:ext cx="2590800" cy="307777"/>
            <a:chOff x="152400" y="1356360"/>
            <a:chExt cx="2590800" cy="30777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152400" y="1600200"/>
              <a:ext cx="2362200" cy="0"/>
            </a:xfrm>
            <a:prstGeom prst="line">
              <a:avLst/>
            </a:prstGeom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828800" y="1356360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Focus</a:t>
              </a:r>
              <a:endParaRPr lang="en-US" sz="1400" dirty="0"/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371600" y="12954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295400" y="121920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antiproton</a:t>
            </a:r>
            <a:endParaRPr lang="en-US" sz="1400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027452" y="6647060"/>
            <a:ext cx="6019800" cy="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334000" y="6336268"/>
            <a:ext cx="16764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200 microns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52400" y="5486400"/>
            <a:ext cx="2286000" cy="1295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228600" y="5791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Emulsion layer </a:t>
            </a:r>
          </a:p>
          <a:p>
            <a:r>
              <a:rPr lang="en-US" sz="1200" dirty="0" smtClean="0"/>
              <a:t>(50 micron)</a:t>
            </a:r>
            <a:endParaRPr lang="en-US" sz="1200" dirty="0"/>
          </a:p>
        </p:txBody>
      </p:sp>
      <p:pic>
        <p:nvPicPr>
          <p:cNvPr id="1026" name="Picture 2" descr="C:\Users\ariga\prg\LHEPMic6\work\AEgIS_G1\Anim2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447800"/>
            <a:ext cx="6096000" cy="4876800"/>
          </a:xfrm>
          <a:prstGeom prst="rect">
            <a:avLst/>
          </a:prstGeom>
          <a:noFill/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4792F-F8EB-4296-92D4-992E8B6BFE0B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11111E-6 L -3.33333E-6 0.23542 " pathEditMode="relative" rAng="0" ptsTypes="AA">
                                      <p:cBhvr>
                                        <p:cTn id="6" dur="5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S:\DCIM\118_0105\IMGP6379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483768" y="836712"/>
            <a:ext cx="6412923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スライド番号プレースホルダ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4F678DD-1C9E-4329-B133-537DB3275D7C}" type="slidenum">
              <a:rPr lang="de-CH" altLang="ja-JP" smtClean="0">
                <a:ea typeface="ＭＳ Ｐゴシック" charset="-128"/>
              </a:rPr>
              <a:pPr/>
              <a:t>3</a:t>
            </a:fld>
            <a:endParaRPr lang="de-CH" altLang="ja-JP" smtClean="0">
              <a:ea typeface="ＭＳ Ｐゴシック" charset="-128"/>
            </a:endParaRPr>
          </a:p>
        </p:txBody>
      </p:sp>
      <p:sp>
        <p:nvSpPr>
          <p:cNvPr id="52228" name="Rectangle 3"/>
          <p:cNvSpPr>
            <a:spLocks noChangeArrowheads="1"/>
          </p:cNvSpPr>
          <p:nvPr/>
        </p:nvSpPr>
        <p:spPr bwMode="auto">
          <a:xfrm>
            <a:off x="0" y="857250"/>
            <a:ext cx="2195513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CMOS camera</a:t>
            </a:r>
            <a:b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1280×1024 pixel</a:t>
            </a:r>
            <a:b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256 gray levels</a:t>
            </a:r>
            <a:b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376 frames/sec</a:t>
            </a:r>
            <a:b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(Mikrotron MC1310)</a:t>
            </a:r>
            <a:endParaRPr kumimoji="1" lang="en-GB" altLang="ja-JP" sz="1800" dirty="0">
              <a:solidFill>
                <a:srgbClr val="000066"/>
              </a:solidFill>
              <a:latin typeface="Trebuchet MS" pitchFamily="34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V="1">
            <a:off x="1981200" y="1700808"/>
            <a:ext cx="4102968" cy="134719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3714750" y="5357813"/>
            <a:ext cx="18557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XY stage (Micos)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0.1 μm nominal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precision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V="1">
            <a:off x="4929189" y="4293095"/>
            <a:ext cx="2852" cy="106471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2" name="Rectangle 8"/>
          <p:cNvSpPr>
            <a:spLocks noChangeArrowheads="1"/>
          </p:cNvSpPr>
          <p:nvPr/>
        </p:nvSpPr>
        <p:spPr bwMode="auto">
          <a:xfrm>
            <a:off x="6948264" y="2276872"/>
            <a:ext cx="1582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 dirty="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Emulsion film</a:t>
            </a:r>
            <a:endParaRPr kumimoji="1" lang="en-GB" altLang="ja-JP" sz="1800" dirty="0">
              <a:solidFill>
                <a:srgbClr val="000066"/>
              </a:solidFill>
              <a:latin typeface="Trebuchet MS" pitchFamily="34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 flipH="1">
            <a:off x="5940152" y="2708920"/>
            <a:ext cx="1800200" cy="85953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4" name="Rectangle 10"/>
          <p:cNvSpPr>
            <a:spLocks noChangeArrowheads="1"/>
          </p:cNvSpPr>
          <p:nvPr/>
        </p:nvSpPr>
        <p:spPr bwMode="auto">
          <a:xfrm>
            <a:off x="142875" y="3071813"/>
            <a:ext cx="1903413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Z stage (Micos)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0.05 μm nominal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precision</a:t>
            </a: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2235" name="Line 11"/>
          <p:cNvSpPr>
            <a:spLocks noChangeShapeType="1"/>
          </p:cNvSpPr>
          <p:nvPr/>
        </p:nvSpPr>
        <p:spPr bwMode="auto">
          <a:xfrm flipV="1">
            <a:off x="1905001" y="1268760"/>
            <a:ext cx="3459088" cy="634653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6" name="Rectangle 12"/>
          <p:cNvSpPr>
            <a:spLocks noChangeArrowheads="1"/>
          </p:cNvSpPr>
          <p:nvPr/>
        </p:nvSpPr>
        <p:spPr bwMode="auto">
          <a:xfrm>
            <a:off x="5715000" y="5429250"/>
            <a:ext cx="321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0" tIns="45715" rIns="91430" bIns="45715">
            <a:spAutoFit/>
          </a:bodyPr>
          <a:lstStyle/>
          <a:p>
            <a: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  <a:t>objective (Dry 50× NA 0.95) </a:t>
            </a:r>
            <a:br>
              <a:rPr kumimoji="1" lang="it-IT" altLang="ja-JP" sz="1800">
                <a:solidFill>
                  <a:srgbClr val="000066"/>
                </a:solidFill>
                <a:latin typeface="Trebuchet MS" pitchFamily="34" charset="0"/>
                <a:ea typeface="ＭＳ Ｐゴシック" charset="-128"/>
                <a:cs typeface="Times New Roman" pitchFamily="18" charset="0"/>
              </a:rPr>
            </a:br>
            <a:endParaRPr kumimoji="1" lang="en-GB" altLang="ja-JP" sz="1800">
              <a:solidFill>
                <a:srgbClr val="000066"/>
              </a:solidFill>
              <a:latin typeface="Trebuchet MS" pitchFamily="34" charset="0"/>
              <a:ea typeface="ＭＳ Ｐゴシック" charset="-128"/>
              <a:cs typeface="Times New Roman" pitchFamily="18" charset="0"/>
            </a:endParaRP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 flipH="1" flipV="1">
            <a:off x="5724128" y="3717032"/>
            <a:ext cx="1562497" cy="171221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52238" name="テキスト ボックス 12"/>
          <p:cNvSpPr txBox="1">
            <a:spLocks noChangeArrowheads="1"/>
          </p:cNvSpPr>
          <p:nvPr/>
        </p:nvSpPr>
        <p:spPr bwMode="auto">
          <a:xfrm>
            <a:off x="179513" y="142875"/>
            <a:ext cx="89644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en-US" altLang="ja-JP" sz="4000" dirty="0" smtClean="0">
                <a:ea typeface="ＭＳ Ｐゴシック" charset="-128"/>
              </a:rPr>
              <a:t>Conventional system : OPERA </a:t>
            </a:r>
            <a:r>
              <a:rPr kumimoji="1" lang="en-US" altLang="ja-JP" sz="4000" dirty="0">
                <a:ea typeface="ＭＳ Ｐゴシック" charset="-128"/>
              </a:rPr>
              <a:t>Microscope </a:t>
            </a:r>
            <a:endParaRPr kumimoji="1" lang="ja-JP" altLang="en-US" sz="4000">
              <a:ea typeface="ＭＳ Ｐゴシック" charset="-128"/>
            </a:endParaRPr>
          </a:p>
        </p:txBody>
      </p:sp>
      <p:sp>
        <p:nvSpPr>
          <p:cNvPr id="52239" name="テキスト ボックス 13"/>
          <p:cNvSpPr txBox="1">
            <a:spLocks noChangeArrowheads="1"/>
          </p:cNvSpPr>
          <p:nvPr/>
        </p:nvSpPr>
        <p:spPr bwMode="auto">
          <a:xfrm>
            <a:off x="0" y="4571280"/>
            <a:ext cx="3571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1" lang="en-US" altLang="ja-JP" sz="1800">
                <a:ea typeface="ＭＳ Ｐゴシック" charset="-128"/>
              </a:rPr>
              <a:t>Automatic Plate Changer</a:t>
            </a:r>
            <a:endParaRPr kumimoji="1" lang="ja-JP" altLang="en-US" sz="1800">
              <a:ea typeface="ＭＳ Ｐゴシック" charset="-128"/>
            </a:endParaRPr>
          </a:p>
        </p:txBody>
      </p:sp>
      <p:sp>
        <p:nvSpPr>
          <p:cNvPr id="52240" name="Line 5"/>
          <p:cNvSpPr>
            <a:spLocks noChangeShapeType="1"/>
          </p:cNvSpPr>
          <p:nvPr/>
        </p:nvSpPr>
        <p:spPr bwMode="auto">
          <a:xfrm flipV="1">
            <a:off x="1143001" y="3645024"/>
            <a:ext cx="1340768" cy="974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endParaRPr lang="ja-JP" altLang="en-US"/>
          </a:p>
        </p:txBody>
      </p:sp>
      <p:sp>
        <p:nvSpPr>
          <p:cNvPr id="16" name="スライド番号プレースホルダ 1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28E3B33-DB7E-4215-B4BD-C57CEF492C26}" type="slidenum">
              <a:rPr kumimoji="1" lang="ja-JP" altLang="en-US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kumimoji="1" lang="ja-JP" altLang="en-US" sz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52242" name="Text Box 17"/>
          <p:cNvSpPr txBox="1">
            <a:spLocks noChangeArrowheads="1"/>
          </p:cNvSpPr>
          <p:nvPr/>
        </p:nvSpPr>
        <p:spPr bwMode="auto">
          <a:xfrm>
            <a:off x="304800" y="5562600"/>
            <a:ext cx="289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ja-JP" sz="2800" dirty="0" smtClean="0">
                <a:ea typeface="ＭＳ Ｐゴシック" charset="-128"/>
              </a:rPr>
              <a:t>20 </a:t>
            </a:r>
            <a:r>
              <a:rPr lang="de-DE" altLang="ja-JP" sz="2800" dirty="0">
                <a:ea typeface="ＭＳ Ｐゴシック" charset="-128"/>
              </a:rPr>
              <a:t>min / cm</a:t>
            </a:r>
            <a:r>
              <a:rPr lang="de-DE" altLang="ja-JP" sz="2800" baseline="30000" dirty="0">
                <a:ea typeface="ＭＳ Ｐゴシック" charset="-128"/>
              </a:rPr>
              <a:t>2</a:t>
            </a:r>
            <a:r>
              <a:rPr lang="de-DE" altLang="ja-JP" dirty="0">
                <a:ea typeface="ＭＳ Ｐゴシック" charset="-128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C:\Users\ariga\prg\LHEPMic6\work\AEgIS_G1\Anim3D_G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0114" y="0"/>
            <a:ext cx="3763886" cy="2780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024"/>
            <a:ext cx="5338936" cy="868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Limitation of conventional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12776"/>
            <a:ext cx="5760640" cy="5328592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Small angular acceptance</a:t>
            </a:r>
            <a:endParaRPr lang="en-US" sz="2800" dirty="0" smtClean="0">
              <a:solidFill>
                <a:srgbClr val="C00000"/>
              </a:solidFill>
            </a:endParaRPr>
          </a:p>
          <a:p>
            <a:pPr lvl="1"/>
            <a:r>
              <a:rPr lang="en-US" sz="2400" dirty="0" smtClean="0">
                <a:latin typeface="Symbol" pitchFamily="18" charset="2"/>
              </a:rPr>
              <a:t>q</a:t>
            </a:r>
            <a:r>
              <a:rPr lang="en-US" sz="2400" dirty="0" smtClean="0"/>
              <a:t> &lt; 0.5</a:t>
            </a:r>
          </a:p>
          <a:p>
            <a:pPr lvl="1"/>
            <a:r>
              <a:rPr lang="en-US" sz="2400" dirty="0" smtClean="0"/>
              <a:t>For </a:t>
            </a:r>
            <a:r>
              <a:rPr lang="en-US" sz="2400" dirty="0" err="1" smtClean="0"/>
              <a:t>AEgIS</a:t>
            </a:r>
            <a:r>
              <a:rPr lang="en-US" sz="2400" dirty="0" smtClean="0"/>
              <a:t>, we need 4</a:t>
            </a:r>
            <a:r>
              <a:rPr lang="en-US" sz="2400" dirty="0" smtClean="0">
                <a:latin typeface="Symbol" pitchFamily="18" charset="2"/>
              </a:rPr>
              <a:t>p</a:t>
            </a:r>
            <a:r>
              <a:rPr lang="en-US" sz="2400" dirty="0" smtClean="0"/>
              <a:t> tracking!</a:t>
            </a:r>
          </a:p>
          <a:p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Tracking tuned for penetrating particles</a:t>
            </a:r>
          </a:p>
          <a:p>
            <a:pPr lvl="1"/>
            <a:r>
              <a:rPr lang="en-US" sz="2400" dirty="0" smtClean="0"/>
              <a:t>Limited information can be extracted</a:t>
            </a:r>
          </a:p>
          <a:p>
            <a:pPr lvl="1"/>
            <a:r>
              <a:rPr lang="en-US" sz="2400" dirty="0" smtClean="0"/>
              <a:t>Scattered track cannot be followed</a:t>
            </a:r>
          </a:p>
          <a:p>
            <a:pPr lvl="1"/>
            <a:r>
              <a:rPr lang="en-US" sz="2400" dirty="0" smtClean="0"/>
              <a:t>Short tracks which start and stop in emulsion cannot be detected</a:t>
            </a:r>
          </a:p>
          <a:p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Less flexibility</a:t>
            </a:r>
          </a:p>
          <a:p>
            <a:pPr lvl="1"/>
            <a:r>
              <a:rPr lang="en-US" sz="2400" dirty="0" smtClean="0"/>
              <a:t>Development beyond OPERA is difficult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solidFill>
                  <a:srgbClr val="0070C0"/>
                </a:solidFill>
                <a:sym typeface="Wingdings" pitchFamily="2" charset="2"/>
              </a:rPr>
              <a:t>New Framework : </a:t>
            </a:r>
            <a:r>
              <a:rPr lang="en-US" b="1" dirty="0" err="1" smtClean="0">
                <a:solidFill>
                  <a:srgbClr val="0070C0"/>
                </a:solidFill>
                <a:sym typeface="Wingdings" pitchFamily="2" charset="2"/>
              </a:rPr>
              <a:t>ATMic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D2585F-18FF-4A23-9D48-14C386DAA1F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852936"/>
            <a:ext cx="3003261" cy="2213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308304" y="4129335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OPERA acceptance</a:t>
            </a:r>
            <a:endParaRPr kumimoji="1" lang="ja-JP" altLang="en-US" sz="1400"/>
          </a:p>
        </p:txBody>
      </p:sp>
      <p:sp>
        <p:nvSpPr>
          <p:cNvPr id="17" name="TextBox 16"/>
          <p:cNvSpPr txBox="1"/>
          <p:nvPr/>
        </p:nvSpPr>
        <p:spPr>
          <a:xfrm>
            <a:off x="6099605" y="2617167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Antiproton detection efficiency</a:t>
            </a:r>
            <a:endParaRPr kumimoji="1" lang="ja-JP" altLang="en-US" sz="1400"/>
          </a:p>
        </p:txBody>
      </p:sp>
      <p:sp>
        <p:nvSpPr>
          <p:cNvPr id="34" name="TextBox 33"/>
          <p:cNvSpPr txBox="1"/>
          <p:nvPr/>
        </p:nvSpPr>
        <p:spPr>
          <a:xfrm>
            <a:off x="6012160" y="614672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Penetrating tracks</a:t>
            </a:r>
          </a:p>
          <a:p>
            <a:r>
              <a:rPr lang="en-US" altLang="ja-JP" sz="1400" dirty="0" smtClean="0">
                <a:latin typeface="Symbol" pitchFamily="18" charset="2"/>
              </a:rPr>
              <a:t>q</a:t>
            </a:r>
            <a:r>
              <a:rPr kumimoji="1" lang="en-US" altLang="ja-JP" sz="1400" dirty="0" smtClean="0"/>
              <a:t>&lt;0.5</a:t>
            </a:r>
            <a:endParaRPr kumimoji="1" lang="ja-JP" altLang="en-US" sz="1400"/>
          </a:p>
        </p:txBody>
      </p:sp>
      <p:sp>
        <p:nvSpPr>
          <p:cNvPr id="35" name="TextBox 34"/>
          <p:cNvSpPr txBox="1"/>
          <p:nvPr/>
        </p:nvSpPr>
        <p:spPr>
          <a:xfrm>
            <a:off x="7020272" y="6146720"/>
            <a:ext cx="1368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Penetrating tracks</a:t>
            </a:r>
          </a:p>
          <a:p>
            <a:r>
              <a:rPr lang="en-US" altLang="ja-JP" sz="1400" b="1" dirty="0" smtClean="0">
                <a:solidFill>
                  <a:srgbClr val="FF0000"/>
                </a:solidFill>
                <a:latin typeface="Symbol" pitchFamily="18" charset="2"/>
              </a:rPr>
              <a:t>q</a:t>
            </a:r>
            <a:r>
              <a:rPr lang="en-US" altLang="ja-JP" sz="1400" b="1" dirty="0" smtClean="0">
                <a:solidFill>
                  <a:srgbClr val="FF0000"/>
                </a:solidFill>
              </a:rPr>
              <a:t>&gt;0.5</a:t>
            </a:r>
            <a:endParaRPr kumimoji="1" lang="ja-JP" altLang="en-US" sz="1400" b="1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028384" y="6146720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dirty="0" smtClean="0">
                <a:solidFill>
                  <a:srgbClr val="FF0000"/>
                </a:solidFill>
              </a:rPr>
              <a:t>Short tracks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56176" y="5858688"/>
            <a:ext cx="313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B050"/>
                </a:solidFill>
              </a:rPr>
              <a:t>OK  </a:t>
            </a:r>
            <a:r>
              <a:rPr kumimoji="1" lang="en-US" altLang="ja-JP" b="1" dirty="0" smtClean="0"/>
              <a:t>              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NO              </a:t>
            </a:r>
            <a:r>
              <a:rPr kumimoji="1" lang="en-US" altLang="ja-JP" b="1" dirty="0" err="1" smtClean="0">
                <a:solidFill>
                  <a:srgbClr val="FF0000"/>
                </a:solidFill>
              </a:rPr>
              <a:t>NO</a:t>
            </a:r>
            <a:endParaRPr kumimoji="1" lang="ja-JP" altLang="en-US" b="1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714836" y="4653136"/>
            <a:ext cx="3357156" cy="1368152"/>
            <a:chOff x="5714836" y="4005065"/>
            <a:chExt cx="3357156" cy="1368152"/>
          </a:xfrm>
        </p:grpSpPr>
        <p:sp>
          <p:nvSpPr>
            <p:cNvPr id="18" name="Rectangle 17"/>
            <p:cNvSpPr/>
            <p:nvPr/>
          </p:nvSpPr>
          <p:spPr>
            <a:xfrm>
              <a:off x="6012160" y="4437112"/>
              <a:ext cx="3059832" cy="8640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228184" y="4437112"/>
              <a:ext cx="360040" cy="8640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876256" y="4437112"/>
              <a:ext cx="1152128" cy="864096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8100392" y="4725144"/>
              <a:ext cx="360040" cy="288032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460432" y="4725144"/>
              <a:ext cx="288032" cy="36004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 rot="16200000">
              <a:off x="5215426" y="450447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emulsion</a:t>
              </a:r>
              <a:endParaRPr kumimoji="1" lang="ja-JP" alt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890072" y="-116632"/>
            <a:ext cx="321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x 120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 x 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452320" y="4365104"/>
            <a:ext cx="144016" cy="1341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ATMic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2800" dirty="0" smtClean="0"/>
              <a:t>A framework for general purpose scanning</a:t>
            </a:r>
          </a:p>
          <a:p>
            <a:pPr lvl="1"/>
            <a:r>
              <a:rPr lang="en-US" altLang="ja-JP" sz="2400" dirty="0" smtClean="0"/>
              <a:t>Data classes</a:t>
            </a:r>
          </a:p>
          <a:p>
            <a:pPr lvl="1"/>
            <a:r>
              <a:rPr lang="en-US" altLang="ja-JP" sz="2400" dirty="0"/>
              <a:t>S</a:t>
            </a:r>
            <a:r>
              <a:rPr lang="en-US" altLang="ja-JP" sz="2400" dirty="0" smtClean="0"/>
              <a:t>tage </a:t>
            </a:r>
            <a:r>
              <a:rPr lang="en-US" altLang="ja-JP" sz="2400" dirty="0"/>
              <a:t>driver</a:t>
            </a:r>
          </a:p>
          <a:p>
            <a:pPr lvl="1"/>
            <a:r>
              <a:rPr lang="en-US" altLang="ja-JP" sz="2400" dirty="0" smtClean="0"/>
              <a:t>Camera interface</a:t>
            </a:r>
          </a:p>
          <a:p>
            <a:pPr lvl="1"/>
            <a:r>
              <a:rPr kumimoji="1" lang="en-US" altLang="ja-JP" sz="2400" dirty="0" smtClean="0"/>
              <a:t>Tracking </a:t>
            </a:r>
          </a:p>
          <a:p>
            <a:pPr lvl="1"/>
            <a:r>
              <a:rPr lang="en-US" altLang="ja-JP" sz="2400" dirty="0" smtClean="0"/>
              <a:t>Reconstruction</a:t>
            </a:r>
          </a:p>
          <a:p>
            <a:pPr lvl="1"/>
            <a:r>
              <a:rPr kumimoji="1" lang="en-US" altLang="ja-JP" sz="2400" dirty="0" smtClean="0"/>
              <a:t>Display (Virtual microscope)</a:t>
            </a:r>
          </a:p>
          <a:p>
            <a:pPr lvl="1"/>
            <a:r>
              <a:rPr lang="en-US" altLang="ja-JP" sz="2400" dirty="0" smtClean="0"/>
              <a:t>GPU interface</a:t>
            </a:r>
            <a:endParaRPr kumimoji="1" lang="en-US" altLang="ja-JP" sz="2400" dirty="0" smtClean="0"/>
          </a:p>
          <a:p>
            <a:r>
              <a:rPr lang="en-US" altLang="ja-JP" sz="2800" dirty="0" smtClean="0"/>
              <a:t>ROOT-base program</a:t>
            </a:r>
          </a:p>
          <a:p>
            <a:r>
              <a:rPr kumimoji="1" lang="en-US" altLang="ja-JP" sz="2800" dirty="0" smtClean="0"/>
              <a:t>OS independent (Windows or Linux)</a:t>
            </a:r>
          </a:p>
          <a:p>
            <a:endParaRPr kumimoji="1" lang="en-US" altLang="ja-JP" sz="2800" dirty="0" smtClean="0"/>
          </a:p>
          <a:p>
            <a:endParaRPr kumimoji="1" lang="ja-JP" altLang="en-US" sz="2800"/>
          </a:p>
        </p:txBody>
      </p:sp>
      <p:sp>
        <p:nvSpPr>
          <p:cNvPr id="4" name="Rectangle 3"/>
          <p:cNvSpPr/>
          <p:nvPr/>
        </p:nvSpPr>
        <p:spPr>
          <a:xfrm>
            <a:off x="6156176" y="2060848"/>
            <a:ext cx="2232248" cy="86409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Rectangle 4"/>
          <p:cNvSpPr/>
          <p:nvPr/>
        </p:nvSpPr>
        <p:spPr>
          <a:xfrm>
            <a:off x="7308304" y="2204864"/>
            <a:ext cx="1008112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Stage</a:t>
            </a:r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6300192" y="2204864"/>
            <a:ext cx="936104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Camera</a:t>
            </a:r>
            <a:endParaRPr kumimoji="1" lang="ja-JP" altLang="en-US"/>
          </a:p>
        </p:txBody>
      </p:sp>
      <p:sp>
        <p:nvSpPr>
          <p:cNvPr id="8" name="Rectangle 7"/>
          <p:cNvSpPr/>
          <p:nvPr/>
        </p:nvSpPr>
        <p:spPr>
          <a:xfrm>
            <a:off x="6084168" y="3140968"/>
            <a:ext cx="2448272" cy="21602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6300192" y="3356992"/>
            <a:ext cx="936104" cy="64807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Camera</a:t>
            </a:r>
          </a:p>
          <a:p>
            <a:pPr algn="ctr"/>
            <a:r>
              <a:rPr lang="en-US" altLang="ja-JP" dirty="0" smtClean="0"/>
              <a:t>I/F</a:t>
            </a:r>
            <a:endParaRPr kumimoji="1" lang="ja-JP" altLang="en-US"/>
          </a:p>
        </p:txBody>
      </p:sp>
      <p:sp>
        <p:nvSpPr>
          <p:cNvPr id="10" name="Rectangle 9"/>
          <p:cNvSpPr/>
          <p:nvPr/>
        </p:nvSpPr>
        <p:spPr>
          <a:xfrm>
            <a:off x="7308304" y="3356992"/>
            <a:ext cx="1008112" cy="64807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Stage driver</a:t>
            </a:r>
            <a:endParaRPr kumimoji="1" lang="ja-JP" altLang="en-US"/>
          </a:p>
        </p:txBody>
      </p:sp>
      <p:sp>
        <p:nvSpPr>
          <p:cNvPr id="11" name="Rectangle 10"/>
          <p:cNvSpPr/>
          <p:nvPr/>
        </p:nvSpPr>
        <p:spPr>
          <a:xfrm>
            <a:off x="6588224" y="4149080"/>
            <a:ext cx="1224136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Tracking</a:t>
            </a:r>
            <a:endParaRPr kumimoji="1" lang="ja-JP" altLang="en-US"/>
          </a:p>
        </p:txBody>
      </p:sp>
      <p:sp>
        <p:nvSpPr>
          <p:cNvPr id="12" name="Can 11"/>
          <p:cNvSpPr/>
          <p:nvPr/>
        </p:nvSpPr>
        <p:spPr>
          <a:xfrm>
            <a:off x="6300192" y="5661248"/>
            <a:ext cx="1296144" cy="1080120"/>
          </a:xfrm>
          <a:prstGeom prst="can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Rectangle 12"/>
          <p:cNvSpPr/>
          <p:nvPr/>
        </p:nvSpPr>
        <p:spPr>
          <a:xfrm>
            <a:off x="7380312" y="4629132"/>
            <a:ext cx="936104" cy="3840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dirty="0" smtClean="0"/>
              <a:t>GPU</a:t>
            </a:r>
            <a:endParaRPr kumimoji="1" lang="ja-JP" altLang="en-US"/>
          </a:p>
        </p:txBody>
      </p:sp>
      <p:sp>
        <p:nvSpPr>
          <p:cNvPr id="14" name="Down Arrow 13"/>
          <p:cNvSpPr/>
          <p:nvPr/>
        </p:nvSpPr>
        <p:spPr>
          <a:xfrm>
            <a:off x="6732240" y="4725144"/>
            <a:ext cx="216024" cy="100811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6876256" y="5301208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Save</a:t>
            </a:r>
            <a:endParaRPr kumimoji="1" lang="ja-JP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364088" y="184482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mtClean="0"/>
              <a:t>Microscope</a:t>
            </a:r>
            <a:endParaRPr kumimoji="1" lang="ja-JP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5364088" y="291565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Host PC</a:t>
            </a:r>
            <a:endParaRPr kumimoji="1" lang="ja-JP" altLang="en-US"/>
          </a:p>
        </p:txBody>
      </p:sp>
      <p:sp>
        <p:nvSpPr>
          <p:cNvPr id="19" name="Up-Down Arrow 18"/>
          <p:cNvSpPr/>
          <p:nvPr/>
        </p:nvSpPr>
        <p:spPr>
          <a:xfrm>
            <a:off x="7740352" y="2852936"/>
            <a:ext cx="216024" cy="504056"/>
          </a:xfrm>
          <a:prstGeom prst="up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Up-Down Arrow 19"/>
          <p:cNvSpPr/>
          <p:nvPr/>
        </p:nvSpPr>
        <p:spPr>
          <a:xfrm>
            <a:off x="6588224" y="2852936"/>
            <a:ext cx="216024" cy="504056"/>
          </a:xfrm>
          <a:prstGeom prst="up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Down Arrow 20"/>
          <p:cNvSpPr/>
          <p:nvPr/>
        </p:nvSpPr>
        <p:spPr>
          <a:xfrm>
            <a:off x="6372200" y="4005064"/>
            <a:ext cx="216024" cy="172819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Down Arrow 21"/>
          <p:cNvSpPr/>
          <p:nvPr/>
        </p:nvSpPr>
        <p:spPr>
          <a:xfrm>
            <a:off x="6732240" y="3933056"/>
            <a:ext cx="216024" cy="288032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779912" cy="1143000"/>
          </a:xfrm>
        </p:spPr>
        <p:txBody>
          <a:bodyPr/>
          <a:lstStyle/>
          <a:p>
            <a:r>
              <a:rPr lang="en-US" altLang="ja-JP" dirty="0" err="1" smtClean="0"/>
              <a:t>ATMic</a:t>
            </a:r>
            <a:r>
              <a:rPr lang="en-US" altLang="ja-JP" dirty="0" smtClean="0"/>
              <a:t> classes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40768"/>
            <a:ext cx="5184576" cy="4525963"/>
          </a:xfrm>
        </p:spPr>
        <p:txBody>
          <a:bodyPr/>
          <a:lstStyle/>
          <a:p>
            <a:r>
              <a:rPr kumimoji="1" lang="en-US" altLang="ja-JP" dirty="0" smtClean="0"/>
              <a:t>All classes are ROOT classes</a:t>
            </a:r>
          </a:p>
          <a:p>
            <a:r>
              <a:rPr lang="en-US" altLang="ja-JP" dirty="0" smtClean="0"/>
              <a:t>Well documented</a:t>
            </a:r>
          </a:p>
          <a:p>
            <a:pPr lvl="1"/>
            <a:r>
              <a:rPr lang="en-US" altLang="ja-JP" dirty="0" smtClean="0"/>
              <a:t>Transparent for users</a:t>
            </a:r>
          </a:p>
          <a:p>
            <a:pPr>
              <a:buNone/>
            </a:pPr>
            <a:endParaRPr lang="en-US" altLang="ja-JP" dirty="0" smtClean="0"/>
          </a:p>
          <a:p>
            <a:r>
              <a:rPr lang="en-US" altLang="ja-JP" dirty="0" smtClean="0"/>
              <a:t>Capable to accommodate several tracking algorithms</a:t>
            </a:r>
          </a:p>
          <a:p>
            <a:endParaRPr kumimoji="1" lang="ja-JP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0"/>
            <a:ext cx="56765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eft Brace 4"/>
          <p:cNvSpPr/>
          <p:nvPr/>
        </p:nvSpPr>
        <p:spPr>
          <a:xfrm>
            <a:off x="5508104" y="6021288"/>
            <a:ext cx="216024" cy="576064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Straight Arrow Connector 6"/>
          <p:cNvCxnSpPr>
            <a:endCxn id="5" idx="1"/>
          </p:cNvCxnSpPr>
          <p:nvPr/>
        </p:nvCxnSpPr>
        <p:spPr>
          <a:xfrm>
            <a:off x="4644008" y="4725144"/>
            <a:ext cx="864096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372" y="0"/>
            <a:ext cx="87592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968090"/>
            <a:ext cx="5004048" cy="3868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Virtual microscope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229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ROOT &amp; OpenGL base programming</a:t>
            </a:r>
          </a:p>
          <a:p>
            <a:r>
              <a:rPr lang="en-US" sz="2400" dirty="0" smtClean="0"/>
              <a:t>Dynamic data management</a:t>
            </a:r>
          </a:p>
          <a:p>
            <a:pPr lvl="1"/>
            <a:r>
              <a:rPr lang="en-US" sz="2000" dirty="0"/>
              <a:t>N</a:t>
            </a:r>
            <a:r>
              <a:rPr lang="en-US" sz="2000" dirty="0" smtClean="0"/>
              <a:t>ecessary to deal </a:t>
            </a:r>
            <a:r>
              <a:rPr lang="en-US" sz="2000" dirty="0" err="1" smtClean="0"/>
              <a:t>Tera</a:t>
            </a:r>
            <a:r>
              <a:rPr lang="en-US" sz="2000" dirty="0" smtClean="0"/>
              <a:t>-byte scale data</a:t>
            </a:r>
          </a:p>
          <a:p>
            <a:pPr lvl="1"/>
            <a:r>
              <a:rPr lang="en-US" sz="2000" dirty="0" smtClean="0"/>
              <a:t>Multithreads for display / reading </a:t>
            </a:r>
            <a:r>
              <a:rPr lang="en-US" sz="2000" dirty="0" smtClean="0"/>
              <a:t>data</a:t>
            </a:r>
          </a:p>
          <a:p>
            <a:r>
              <a:rPr lang="en-US" sz="2800" dirty="0" smtClean="0"/>
              <a:t>Nice also for students a</a:t>
            </a:r>
            <a:r>
              <a:rPr lang="en-US" sz="2800" dirty="0" smtClean="0"/>
              <a:t>nd general public</a:t>
            </a:r>
            <a:endParaRPr lang="en-US" sz="2800" dirty="0" smtClean="0"/>
          </a:p>
          <a:p>
            <a:pPr lvl="1"/>
            <a:endParaRPr lang="en-US" sz="2000" dirty="0"/>
          </a:p>
          <a:p>
            <a:pPr lvl="1">
              <a:buNone/>
            </a:pPr>
            <a:r>
              <a:rPr lang="en-US" sz="2000" dirty="0" smtClean="0"/>
              <a:t>See image </a:t>
            </a:r>
            <a:r>
              <a:rPr lang="en-US" sz="2000" dirty="0" smtClean="0"/>
              <a:t>display</a:t>
            </a:r>
            <a:endParaRPr lang="en-US" sz="2000" dirty="0" smtClean="0"/>
          </a:p>
          <a:p>
            <a:pPr lvl="1">
              <a:buNone/>
            </a:pPr>
            <a:endParaRPr lang="en-US" sz="20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EBEC9-78AF-47D5-9051-6A0171363E5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Fast 4 </a:t>
            </a:r>
            <a:r>
              <a:rPr lang="en-US" altLang="ja-JP" dirty="0" smtClean="0">
                <a:latin typeface="Symbol" pitchFamily="18" charset="2"/>
              </a:rPr>
              <a:t>p</a:t>
            </a:r>
            <a:r>
              <a:rPr lang="en-US" altLang="ja-JP" dirty="0" smtClean="0"/>
              <a:t> </a:t>
            </a:r>
            <a:r>
              <a:rPr kumimoji="1" lang="en-US" altLang="ja-JP" dirty="0" smtClean="0"/>
              <a:t>tracking</a:t>
            </a:r>
            <a:endParaRPr kumimoji="1" lang="ja-JP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sz="2800" dirty="0" smtClean="0">
                <a:solidFill>
                  <a:schemeClr val="accent5">
                    <a:lumMod val="75000"/>
                  </a:schemeClr>
                </a:solidFill>
              </a:rPr>
              <a:t>General purpose tracking</a:t>
            </a:r>
            <a:endParaRPr lang="en-US" altLang="ja-JP" sz="28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1"/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8 times larger </a:t>
            </a:r>
            <a:r>
              <a:rPr lang="en-US" altLang="ja-JP" sz="2400" dirty="0" smtClean="0"/>
              <a:t>angular acceptance in solid angle than OPERA</a:t>
            </a:r>
          </a:p>
          <a:p>
            <a:endParaRPr lang="en-US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sz="28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altLang="ja-JP" sz="28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altLang="ja-JP" sz="2800" dirty="0" smtClean="0">
                <a:solidFill>
                  <a:schemeClr val="accent1">
                    <a:lumMod val="75000"/>
                  </a:schemeClr>
                </a:solidFill>
              </a:rPr>
              <a:t>Detection of short tracks</a:t>
            </a:r>
          </a:p>
          <a:p>
            <a:pPr lvl="1"/>
            <a:r>
              <a:rPr lang="en-US" altLang="ja-JP" sz="2400" dirty="0" smtClean="0"/>
              <a:t>finer sampling (16-&gt;</a:t>
            </a:r>
            <a:r>
              <a:rPr lang="en-US" altLang="ja-JP" sz="2400" b="1" dirty="0" smtClean="0"/>
              <a:t>40</a:t>
            </a:r>
            <a:r>
              <a:rPr lang="en-US" altLang="ja-JP" sz="2400" dirty="0" smtClean="0"/>
              <a:t> frames/view)</a:t>
            </a:r>
          </a:p>
          <a:p>
            <a:pPr lvl="1"/>
            <a:r>
              <a:rPr lang="en-US" altLang="ja-JP" sz="2400" dirty="0"/>
              <a:t> </a:t>
            </a:r>
            <a:r>
              <a:rPr lang="en-US" altLang="ja-JP" sz="2400" strike="sngStrike" dirty="0" smtClean="0"/>
              <a:t>quick algorithm</a:t>
            </a:r>
            <a:endParaRPr lang="en-US" altLang="ja-JP" sz="2400" dirty="0" smtClean="0"/>
          </a:p>
          <a:p>
            <a:pPr lvl="1"/>
            <a:r>
              <a:rPr lang="en-US" altLang="ja-JP" sz="2400" dirty="0">
                <a:sym typeface="Wingdings" pitchFamily="2" charset="2"/>
              </a:rPr>
              <a:t>s</a:t>
            </a:r>
            <a:r>
              <a:rPr lang="en-US" altLang="ja-JP" sz="2400" dirty="0" smtClean="0">
                <a:sym typeface="Wingdings" pitchFamily="2" charset="2"/>
              </a:rPr>
              <a:t>tart and stop points information</a:t>
            </a:r>
          </a:p>
          <a:p>
            <a:pPr lvl="1"/>
            <a:r>
              <a:rPr lang="en-US" altLang="ja-JP" sz="2400" dirty="0" smtClean="0">
                <a:solidFill>
                  <a:schemeClr val="accent6">
                    <a:lumMod val="50000"/>
                  </a:schemeClr>
                </a:solidFill>
              </a:rPr>
              <a:t>&gt;10 times more computing than OPERA</a:t>
            </a:r>
          </a:p>
          <a:p>
            <a:r>
              <a:rPr lang="en-US" altLang="ja-JP" sz="2800" dirty="0" smtClean="0">
                <a:sym typeface="Wingdings" pitchFamily="2" charset="2"/>
              </a:rPr>
              <a:t> </a:t>
            </a:r>
            <a:r>
              <a:rPr lang="en-US" altLang="ja-JP" sz="2800" dirty="0" smtClean="0">
                <a:solidFill>
                  <a:srgbClr val="C00000"/>
                </a:solidFill>
              </a:rPr>
              <a:t>2 order of magnitude larger computation is needed when it </a:t>
            </a:r>
            <a:r>
              <a:rPr lang="en-US" altLang="ja-JP" sz="2800" dirty="0" smtClean="0">
                <a:solidFill>
                  <a:srgbClr val="C00000"/>
                </a:solidFill>
              </a:rPr>
              <a:t>is compared </a:t>
            </a:r>
            <a:r>
              <a:rPr lang="en-US" altLang="ja-JP" sz="2800" dirty="0" smtClean="0">
                <a:solidFill>
                  <a:srgbClr val="C00000"/>
                </a:solidFill>
              </a:rPr>
              <a:t>OPERA algorithm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71600" y="2492896"/>
          <a:ext cx="4968552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1296144"/>
                <a:gridCol w="1152128"/>
              </a:tblGrid>
              <a:tr h="266853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AEgIS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OPERA</a:t>
                      </a:r>
                    </a:p>
                  </a:txBody>
                  <a:tcPr/>
                </a:tc>
              </a:tr>
              <a:tr h="15460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acceptance in 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q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rad</a:t>
                      </a:r>
                      <a:r>
                        <a:rPr kumimoji="1" lang="en-US" altLang="ja-JP" dirty="0" smtClean="0"/>
                        <a:t>) 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</a:rPr>
                        <a:t>p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0.5</a:t>
                      </a:r>
                      <a:endParaRPr kumimoji="1" lang="ja-JP" altLang="en-US"/>
                    </a:p>
                  </a:txBody>
                  <a:tcPr/>
                </a:tc>
              </a:tr>
              <a:tr h="154605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Acceptance in </a:t>
                      </a:r>
                      <a:r>
                        <a:rPr kumimoji="1" lang="en-US" altLang="ja-JP" dirty="0" err="1" smtClean="0"/>
                        <a:t>steradian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12.6 (4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p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1.5</a:t>
                      </a:r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5652120" y="3789040"/>
            <a:ext cx="3357156" cy="1368152"/>
            <a:chOff x="5714836" y="4005065"/>
            <a:chExt cx="3357156" cy="1368152"/>
          </a:xfrm>
        </p:grpSpPr>
        <p:sp>
          <p:nvSpPr>
            <p:cNvPr id="7" name="Rectangle 6"/>
            <p:cNvSpPr/>
            <p:nvPr/>
          </p:nvSpPr>
          <p:spPr>
            <a:xfrm>
              <a:off x="6012160" y="4437112"/>
              <a:ext cx="3059832" cy="864096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228184" y="4437112"/>
              <a:ext cx="360040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6876256" y="4437112"/>
              <a:ext cx="1152128" cy="8640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8100392" y="4725144"/>
              <a:ext cx="360040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8460432" y="4725144"/>
              <a:ext cx="288032" cy="3600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 rot="16200000">
              <a:off x="5215426" y="4504475"/>
              <a:ext cx="13681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/>
                <a:t>emulsion</a:t>
              </a:r>
              <a:endParaRPr kumimoji="1" lang="ja-JP" altLang="en-US"/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7884368" y="42930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884368" y="44454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884368" y="45978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84368" y="47502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84368" y="49026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884368" y="5055096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012160" y="4293096"/>
            <a:ext cx="1800200" cy="762000"/>
            <a:chOff x="5868144" y="4293096"/>
            <a:chExt cx="1152128" cy="76200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868144" y="42930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868144" y="44454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68144" y="45978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868144" y="47502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868144" y="49026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68144" y="5055096"/>
              <a:ext cx="11521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/>
          <p:cNvCxnSpPr/>
          <p:nvPr/>
        </p:nvCxnSpPr>
        <p:spPr>
          <a:xfrm>
            <a:off x="7884368" y="43651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84368" y="45175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84368" y="46699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7884368" y="48223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7884368" y="4974704"/>
            <a:ext cx="11521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1029</Words>
  <Application>Microsoft Office PowerPoint</Application>
  <PresentationFormat>On-screen Show (4:3)</PresentationFormat>
  <Paragraphs>241</Paragraphs>
  <Slides>23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ATMic: Fast 4p tracking based on GPUs and its framework</vt:lpstr>
      <vt:lpstr>Scanners in Bern some time ago</vt:lpstr>
      <vt:lpstr>Slide 3</vt:lpstr>
      <vt:lpstr>Limitation of conventional system</vt:lpstr>
      <vt:lpstr>ATMic</vt:lpstr>
      <vt:lpstr>ATMic classes</vt:lpstr>
      <vt:lpstr>Slide 7</vt:lpstr>
      <vt:lpstr>Virtual microscope</vt:lpstr>
      <vt:lpstr>Fast 4 p tracking</vt:lpstr>
      <vt:lpstr>3D Filtering</vt:lpstr>
      <vt:lpstr>Tracking algorithm</vt:lpstr>
      <vt:lpstr>Example of a view (SEE DISPLAY)</vt:lpstr>
      <vt:lpstr>Reconstructed angular distributions AEgIS film exposed to antiprotons</vt:lpstr>
      <vt:lpstr>Efficiency of tracking</vt:lpstr>
      <vt:lpstr>Example of proton tracks recoiled by neutrons</vt:lpstr>
      <vt:lpstr>Reconstruction of emulsion data</vt:lpstr>
      <vt:lpstr>Use of GPU, as far as I concerned</vt:lpstr>
      <vt:lpstr>Processing machine equipped with 3 GPUs</vt:lpstr>
      <vt:lpstr>Processing time by single thread</vt:lpstr>
      <vt:lpstr>Processing time with “multithreading” and “multi-GPUs “ (mean of 60 views)</vt:lpstr>
      <vt:lpstr>Summary</vt:lpstr>
      <vt:lpstr>Multi-thread processing</vt:lpstr>
      <vt:lpstr>Antiproton annihilation in the emulsion  AEgIS commissioning run (2012)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ATMic: Fast 4p tracking based on GPU and its frame work.</dc:title>
  <dc:creator>Ariga</dc:creator>
  <cp:lastModifiedBy>Ariga</cp:lastModifiedBy>
  <cp:revision>42</cp:revision>
  <dcterms:created xsi:type="dcterms:W3CDTF">2013-10-14T07:10:07Z</dcterms:created>
  <dcterms:modified xsi:type="dcterms:W3CDTF">2013-10-15T11:34:39Z</dcterms:modified>
</cp:coreProperties>
</file>